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5"/>
  </p:notesMasterIdLst>
  <p:handoutMasterIdLst>
    <p:handoutMasterId r:id="rId156"/>
  </p:handoutMasterIdLst>
  <p:sldIdLst>
    <p:sldId id="257" r:id="rId6"/>
    <p:sldId id="465" r:id="rId7"/>
    <p:sldId id="467" r:id="rId8"/>
    <p:sldId id="468" r:id="rId9"/>
    <p:sldId id="469" r:id="rId10"/>
    <p:sldId id="471" r:id="rId11"/>
    <p:sldId id="470" r:id="rId12"/>
    <p:sldId id="472" r:id="rId13"/>
    <p:sldId id="278" r:id="rId14"/>
    <p:sldId id="279" r:id="rId15"/>
    <p:sldId id="435" r:id="rId16"/>
    <p:sldId id="437" r:id="rId17"/>
    <p:sldId id="438" r:id="rId18"/>
    <p:sldId id="439" r:id="rId19"/>
    <p:sldId id="440" r:id="rId20"/>
    <p:sldId id="360" r:id="rId21"/>
    <p:sldId id="444" r:id="rId22"/>
    <p:sldId id="397" r:id="rId23"/>
    <p:sldId id="361" r:id="rId24"/>
    <p:sldId id="377" r:id="rId25"/>
    <p:sldId id="419" r:id="rId26"/>
    <p:sldId id="421" r:id="rId27"/>
    <p:sldId id="420" r:id="rId28"/>
    <p:sldId id="422" r:id="rId29"/>
    <p:sldId id="423" r:id="rId30"/>
    <p:sldId id="418" r:id="rId31"/>
    <p:sldId id="412" r:id="rId32"/>
    <p:sldId id="446" r:id="rId33"/>
    <p:sldId id="402" r:id="rId34"/>
    <p:sldId id="445" r:id="rId35"/>
    <p:sldId id="413" r:id="rId36"/>
    <p:sldId id="424" r:id="rId37"/>
    <p:sldId id="430" r:id="rId38"/>
    <p:sldId id="433" r:id="rId39"/>
    <p:sldId id="416" r:id="rId40"/>
    <p:sldId id="441" r:id="rId41"/>
    <p:sldId id="415" r:id="rId42"/>
    <p:sldId id="442" r:id="rId43"/>
    <p:sldId id="417" r:id="rId44"/>
    <p:sldId id="443" r:id="rId45"/>
    <p:sldId id="400" r:id="rId46"/>
    <p:sldId id="271" r:id="rId47"/>
    <p:sldId id="399" r:id="rId48"/>
    <p:sldId id="401" r:id="rId49"/>
    <p:sldId id="394" r:id="rId50"/>
    <p:sldId id="395" r:id="rId51"/>
    <p:sldId id="396" r:id="rId52"/>
    <p:sldId id="374" r:id="rId53"/>
    <p:sldId id="373" r:id="rId54"/>
    <p:sldId id="375" r:id="rId55"/>
    <p:sldId id="376" r:id="rId56"/>
    <p:sldId id="378" r:id="rId57"/>
    <p:sldId id="379" r:id="rId58"/>
    <p:sldId id="366" r:id="rId59"/>
    <p:sldId id="380" r:id="rId60"/>
    <p:sldId id="381" r:id="rId61"/>
    <p:sldId id="365" r:id="rId62"/>
    <p:sldId id="370" r:id="rId63"/>
    <p:sldId id="372" r:id="rId64"/>
    <p:sldId id="389" r:id="rId65"/>
    <p:sldId id="369" r:id="rId66"/>
    <p:sldId id="390" r:id="rId67"/>
    <p:sldId id="388" r:id="rId68"/>
    <p:sldId id="391" r:id="rId69"/>
    <p:sldId id="392" r:id="rId70"/>
    <p:sldId id="386" r:id="rId71"/>
    <p:sldId id="384" r:id="rId72"/>
    <p:sldId id="382" r:id="rId73"/>
    <p:sldId id="383" r:id="rId74"/>
    <p:sldId id="363" r:id="rId75"/>
    <p:sldId id="362" r:id="rId76"/>
    <p:sldId id="335" r:id="rId77"/>
    <p:sldId id="339" r:id="rId78"/>
    <p:sldId id="336" r:id="rId79"/>
    <p:sldId id="337" r:id="rId80"/>
    <p:sldId id="338" r:id="rId81"/>
    <p:sldId id="345" r:id="rId82"/>
    <p:sldId id="340" r:id="rId83"/>
    <p:sldId id="359" r:id="rId84"/>
    <p:sldId id="346" r:id="rId85"/>
    <p:sldId id="347" r:id="rId86"/>
    <p:sldId id="348" r:id="rId87"/>
    <p:sldId id="349" r:id="rId88"/>
    <p:sldId id="357" r:id="rId89"/>
    <p:sldId id="356" r:id="rId90"/>
    <p:sldId id="355" r:id="rId91"/>
    <p:sldId id="350" r:id="rId92"/>
    <p:sldId id="351" r:id="rId93"/>
    <p:sldId id="353" r:id="rId94"/>
    <p:sldId id="354" r:id="rId95"/>
    <p:sldId id="352" r:id="rId96"/>
    <p:sldId id="358" r:id="rId97"/>
    <p:sldId id="318" r:id="rId98"/>
    <p:sldId id="319" r:id="rId99"/>
    <p:sldId id="320" r:id="rId100"/>
    <p:sldId id="321" r:id="rId101"/>
    <p:sldId id="322" r:id="rId102"/>
    <p:sldId id="323" r:id="rId103"/>
    <p:sldId id="327" r:id="rId104"/>
    <p:sldId id="328" r:id="rId105"/>
    <p:sldId id="329" r:id="rId106"/>
    <p:sldId id="326" r:id="rId107"/>
    <p:sldId id="325" r:id="rId108"/>
    <p:sldId id="330" r:id="rId109"/>
    <p:sldId id="324" r:id="rId110"/>
    <p:sldId id="332" r:id="rId111"/>
    <p:sldId id="333" r:id="rId112"/>
    <p:sldId id="334" r:id="rId113"/>
    <p:sldId id="331" r:id="rId114"/>
    <p:sldId id="297" r:id="rId115"/>
    <p:sldId id="314" r:id="rId116"/>
    <p:sldId id="313" r:id="rId117"/>
    <p:sldId id="298" r:id="rId118"/>
    <p:sldId id="299" r:id="rId119"/>
    <p:sldId id="301" r:id="rId120"/>
    <p:sldId id="303" r:id="rId121"/>
    <p:sldId id="302" r:id="rId122"/>
    <p:sldId id="304" r:id="rId123"/>
    <p:sldId id="305" r:id="rId124"/>
    <p:sldId id="306" r:id="rId125"/>
    <p:sldId id="308" r:id="rId126"/>
    <p:sldId id="307" r:id="rId127"/>
    <p:sldId id="309" r:id="rId128"/>
    <p:sldId id="310" r:id="rId129"/>
    <p:sldId id="315" r:id="rId130"/>
    <p:sldId id="316" r:id="rId131"/>
    <p:sldId id="317" r:id="rId132"/>
    <p:sldId id="312" r:id="rId133"/>
    <p:sldId id="258" r:id="rId134"/>
    <p:sldId id="282" r:id="rId135"/>
    <p:sldId id="283" r:id="rId136"/>
    <p:sldId id="284" r:id="rId137"/>
    <p:sldId id="285" r:id="rId138"/>
    <p:sldId id="286" r:id="rId139"/>
    <p:sldId id="288" r:id="rId140"/>
    <p:sldId id="289" r:id="rId141"/>
    <p:sldId id="290" r:id="rId142"/>
    <p:sldId id="292" r:id="rId143"/>
    <p:sldId id="291" r:id="rId144"/>
    <p:sldId id="294" r:id="rId145"/>
    <p:sldId id="293" r:id="rId146"/>
    <p:sldId id="295" r:id="rId147"/>
    <p:sldId id="342" r:id="rId148"/>
    <p:sldId id="343" r:id="rId149"/>
    <p:sldId id="344" r:id="rId150"/>
    <p:sldId id="296" r:id="rId151"/>
    <p:sldId id="287" r:id="rId152"/>
    <p:sldId id="300" r:id="rId153"/>
    <p:sldId id="398" r:id="rId1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5"/>
            <p14:sldId id="467"/>
            <p14:sldId id="468"/>
            <p14:sldId id="469"/>
            <p14:sldId id="471"/>
            <p14:sldId id="470"/>
            <p14:sldId id="47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2" autoAdjust="0"/>
    <p:restoredTop sz="94660"/>
  </p:normalViewPr>
  <p:slideViewPr>
    <p:cSldViewPr snapToGrid="0">
      <p:cViewPr varScale="1">
        <p:scale>
          <a:sx n="87" d="100"/>
          <a:sy n="87" d="100"/>
        </p:scale>
        <p:origin x="69" y="459"/>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2-15T03:58:31.572" v="2568" actId="20577"/>
      <pc:docMkLst>
        <pc:docMk/>
      </pc:docMkLst>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11T05:35:48.912" v="1850"/>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2/14/2024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116</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140</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141</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145</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146</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jpeg"/><Relationship Id="rId7" Type="http://schemas.openxmlformats.org/officeDocument/2006/relationships/image" Target="../media/image156.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55.jpeg"/><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5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33.sv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47.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49.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30.pn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01.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420.png"/><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48.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4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Optimal Power Flow</a:t>
            </a:r>
            <a:br>
              <a:rPr lang="en-US"/>
            </a:br>
            <a:r>
              <a:rPr lang="en-US" sz="2800"/>
              <a:t>for Active Power Distribution Systems</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a:t>Aryan Ritwajeet Jha</a:t>
            </a:r>
          </a:p>
          <a:p>
            <a:pPr algn="ctr"/>
            <a:r>
              <a:rPr lang="en-US" sz="1800"/>
              <a:t>Graduate Research Assistant</a:t>
            </a:r>
          </a:p>
          <a:p>
            <a:pPr algn="ctr"/>
            <a:r>
              <a:rPr lang="en-US" sz="180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4368-32D8-B2F8-21F0-13230CAAC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7D8DE-2884-A95E-01F3-D1F7C34946B4}"/>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F3F1B7F2-672E-0516-C240-267048CD8923}"/>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42CCF625-FF5E-75EE-5AAD-945545FD4769}"/>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51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t>All component control functions have some cost associated with them.</a:t>
            </a:r>
          </a:p>
          <a:p>
            <a:r>
              <a:rPr lang="en-US" dirty="0"/>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schemas.openxmlformats.org/package/2006/metadata/core-properties"/>
    <ds:schemaRef ds:uri="http://purl.org/dc/dcmitype/"/>
    <ds:schemaRef ds:uri="40f16175-07f6-4179-a7d3-44240c48c007"/>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07b86a79-a0e0-4fae-97d8-d960552457a2"/>
    <ds:schemaRef ds:uri="http://schemas.microsoft.com/office/2006/metadata/properties"/>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46</TotalTime>
  <Words>9106</Words>
  <Application>Microsoft Office PowerPoint</Application>
  <PresentationFormat>Widescreen</PresentationFormat>
  <Paragraphs>954</Paragraphs>
  <Slides>149</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149</vt:i4>
      </vt:variant>
    </vt:vector>
  </HeadingPairs>
  <TitlesOfParts>
    <vt:vector size="161"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A Novel Tractable Methodology to Stochastic Multi-Period AC OPF in Active Distribution Systems Using Sequential Linearization Algorithm</vt:lpstr>
      <vt:lpstr>PowerPoint Presentation</vt:lpstr>
      <vt:lpstr>One Page Overview</vt:lpstr>
      <vt:lpstr>Overview of Paper - Modelling</vt:lpstr>
      <vt:lpstr>Overview of Paper - Modelling</vt:lpstr>
      <vt:lpstr>Numerical Results </vt:lpstr>
      <vt:lpstr>Numerical Results </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cp:revision>
  <cp:lastPrinted>2021-09-10T16:26:58Z</cp:lastPrinted>
  <dcterms:created xsi:type="dcterms:W3CDTF">2021-07-01T22:58:28Z</dcterms:created>
  <dcterms:modified xsi:type="dcterms:W3CDTF">2024-02-15T03:58:38Z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